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2"/>
  </p:handoutMasterIdLst>
  <p:sldIdLst>
    <p:sldId id="256" r:id="rId2"/>
    <p:sldId id="283" r:id="rId3"/>
    <p:sldId id="288" r:id="rId4"/>
    <p:sldId id="282" r:id="rId5"/>
    <p:sldId id="275" r:id="rId6"/>
    <p:sldId id="289" r:id="rId7"/>
    <p:sldId id="267" r:id="rId8"/>
    <p:sldId id="277" r:id="rId9"/>
    <p:sldId id="290" r:id="rId10"/>
    <p:sldId id="268" r:id="rId11"/>
    <p:sldId id="276" r:id="rId12"/>
    <p:sldId id="291" r:id="rId13"/>
    <p:sldId id="269" r:id="rId14"/>
    <p:sldId id="278" r:id="rId15"/>
    <p:sldId id="292" r:id="rId16"/>
    <p:sldId id="270" r:id="rId17"/>
    <p:sldId id="279" r:id="rId18"/>
    <p:sldId id="293" r:id="rId19"/>
    <p:sldId id="285" r:id="rId20"/>
    <p:sldId id="287" r:id="rId21"/>
  </p:sldIdLst>
  <p:sldSz cx="9144000" cy="6858000" type="screen4x3"/>
  <p:notesSz cx="9934575" cy="6802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EBFFEB"/>
    <a:srgbClr val="CCFFCC"/>
    <a:srgbClr val="006666"/>
    <a:srgbClr val="E7FFE7"/>
    <a:srgbClr val="FFFF99"/>
    <a:srgbClr val="FFFFC1"/>
    <a:srgbClr val="FFFFE5"/>
    <a:srgbClr val="660033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4983" cy="3413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7293" y="1"/>
            <a:ext cx="4304983" cy="3413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8E258-2931-4647-862F-EA65518258E8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61136"/>
            <a:ext cx="4304983" cy="3413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7293" y="6461136"/>
            <a:ext cx="4304983" cy="3413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57C45-8E21-4477-8831-9D43806B35B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64642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B5B08B-67E1-487B-985F-0C2BA68CAAA6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9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879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5532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1883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96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5361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331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528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7298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0830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404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E9B5B08B-67E1-487B-985F-0C2BA68CAAA6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1272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7" Type="http://schemas.openxmlformats.org/officeDocument/2006/relationships/image" Target="../media/image10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3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8.mp3"/><Relationship Id="rId7" Type="http://schemas.openxmlformats.org/officeDocument/2006/relationships/image" Target="../media/image13.jpe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p3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10.mp3"/><Relationship Id="rId7" Type="http://schemas.openxmlformats.org/officeDocument/2006/relationships/image" Target="../media/image15.jpe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p3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cd1.edb.hkedcity.net/cd/chi/jilei_2010/pdf_shi/jilei_shi_content%20page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8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詩情畫意</a:t>
            </a:r>
            <a:endParaRPr lang="zh-HK" altLang="en-US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19093" y="3888107"/>
            <a:ext cx="6575895" cy="1388165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小學古詩自學資源</a:t>
            </a:r>
            <a:r>
              <a:rPr lang="en-US" altLang="zh-TW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高小</a:t>
            </a:r>
            <a:r>
              <a:rPr lang="en-US" altLang="zh-TW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HK" altLang="en-US" sz="28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8431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rgbClr val="000099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望廬山瀑布</a:t>
            </a:r>
            <a:endParaRPr lang="zh-HK" altLang="en-US" dirty="0">
              <a:solidFill>
                <a:srgbClr val="000099"/>
              </a:solidFill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75130" y="5937476"/>
            <a:ext cx="357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高小組   銀獎</a:t>
            </a:r>
            <a:endParaRPr lang="en-US" altLang="zh-TW" sz="1200" dirty="0">
              <a:solidFill>
                <a:schemeClr val="tx1">
                  <a:lumMod val="65000"/>
                  <a:lumOff val="3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中華基督教會何福堂小學   葛玥林</a:t>
            </a:r>
            <a:endParaRPr lang="zh-HK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748064" y="485361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粵語誦讀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748064" y="564537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普通話誦讀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636179" y="1565876"/>
            <a:ext cx="3211135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望廬山瀑布</a:t>
            </a:r>
            <a:r>
              <a:rPr lang="en-US" altLang="zh-TW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		</a:t>
            </a:r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李白</a:t>
            </a:r>
          </a:p>
          <a:p>
            <a:r>
              <a:rPr lang="en-US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</a:t>
            </a:r>
            <a:endParaRPr lang="zh-TW" altLang="zh-HK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日照香爐生紫煙，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遙看瀑布挂前川。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飛流直下三千尺，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疑是銀河落九天。</a:t>
            </a:r>
          </a:p>
          <a:p>
            <a:endParaRPr lang="zh-HK" altLang="en-US" sz="2000" dirty="0">
              <a:solidFill>
                <a:srgbClr val="002060"/>
              </a:solidFill>
            </a:endParaRPr>
          </a:p>
        </p:txBody>
      </p:sp>
      <p:pic>
        <p:nvPicPr>
          <p:cNvPr id="8" name="034 望廬山瀑布 - 李白(粵語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3394" y="4733476"/>
            <a:ext cx="609600" cy="609600"/>
          </a:xfrm>
          <a:prstGeom prst="rect">
            <a:avLst/>
          </a:prstGeom>
        </p:spPr>
      </p:pic>
      <p:pic>
        <p:nvPicPr>
          <p:cNvPr id="11" name="034 望廬山瀑布 - 李白(普通話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3394" y="5515203"/>
            <a:ext cx="609600" cy="609600"/>
          </a:xfrm>
          <a:prstGeom prst="rect">
            <a:avLst/>
          </a:prstGeom>
        </p:spPr>
      </p:pic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7" y="1617374"/>
            <a:ext cx="2946817" cy="4169016"/>
          </a:xfrm>
        </p:spPr>
      </p:pic>
    </p:spTree>
    <p:extLst>
      <p:ext uri="{BB962C8B-B14F-4D97-AF65-F5344CB8AC3E}">
        <p14:creationId xmlns:p14="http://schemas.microsoft.com/office/powerpoint/2010/main" val="246164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40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57532" y="1693183"/>
            <a:ext cx="4306799" cy="3453583"/>
          </a:xfrm>
        </p:spPr>
        <p:txBody>
          <a:bodyPr>
            <a:noAutofit/>
          </a:bodyPr>
          <a:lstStyle/>
          <a:p>
            <a:pPr marL="34290" indent="0" algn="just">
              <a:lnSpc>
                <a:spcPts val="3000"/>
              </a:lnSpc>
              <a:buNone/>
            </a:pPr>
            <a:r>
              <a:rPr lang="zh-CN" altLang="zh-HK" sz="2400" dirty="0">
                <a:solidFill>
                  <a:srgbClr val="990033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這首詩描寫廬山瀑布的壯麗景色</a:t>
            </a:r>
            <a:r>
              <a:rPr lang="zh-CN" altLang="zh-HK" sz="2400" dirty="0" smtClean="0">
                <a:solidFill>
                  <a:srgbClr val="990033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。這一天天氣晴朗，</a:t>
            </a:r>
            <a:r>
              <a:rPr lang="zh-CN" altLang="zh-HK" sz="2400" dirty="0">
                <a:solidFill>
                  <a:srgbClr val="990033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香爐峰</a:t>
            </a:r>
            <a:r>
              <a:rPr lang="zh-TW" altLang="en-US" sz="2400" dirty="0">
                <a:solidFill>
                  <a:srgbClr val="990033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的雲霧在陽光照耀下，化成紫色的煙雲</a:t>
            </a:r>
            <a:r>
              <a:rPr lang="zh-CN" altLang="zh-HK" sz="2400" dirty="0">
                <a:solidFill>
                  <a:srgbClr val="990033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。遠遠望去</a:t>
            </a:r>
            <a:r>
              <a:rPr lang="zh-CN" altLang="zh-HK" sz="2400" dirty="0" smtClean="0">
                <a:solidFill>
                  <a:srgbClr val="990033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，河流</a:t>
            </a:r>
            <a:r>
              <a:rPr lang="zh-CN" altLang="zh-HK" sz="2400" dirty="0">
                <a:solidFill>
                  <a:srgbClr val="990033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上面高高懸掛</a:t>
            </a:r>
            <a:r>
              <a:rPr lang="zh-CN" altLang="zh-HK" sz="2400" dirty="0" smtClean="0">
                <a:solidFill>
                  <a:srgbClr val="990033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着</a:t>
            </a:r>
            <a:r>
              <a:rPr lang="zh-TW" altLang="en-US" sz="2400" dirty="0" smtClean="0">
                <a:solidFill>
                  <a:srgbClr val="990033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白色絹綢似的</a:t>
            </a:r>
            <a:r>
              <a:rPr lang="zh-CN" altLang="zh-HK" sz="2400" dirty="0" smtClean="0">
                <a:solidFill>
                  <a:srgbClr val="990033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瀑布</a:t>
            </a:r>
            <a:r>
              <a:rPr lang="zh-CN" altLang="zh-HK" sz="2400" dirty="0">
                <a:solidFill>
                  <a:srgbClr val="990033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，水流像從三千尺高的地方飛瀉而下，令人以為</a:t>
            </a:r>
            <a:r>
              <a:rPr lang="zh-CN" altLang="zh-HK" sz="2400" dirty="0" smtClean="0">
                <a:solidFill>
                  <a:srgbClr val="990033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是</a:t>
            </a:r>
            <a:r>
              <a:rPr lang="zh-TW" altLang="en-US" sz="2400" dirty="0" smtClean="0">
                <a:solidFill>
                  <a:srgbClr val="990033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天空</a:t>
            </a:r>
            <a:r>
              <a:rPr lang="zh-CN" altLang="zh-HK" sz="2400" dirty="0" smtClean="0">
                <a:solidFill>
                  <a:srgbClr val="990033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的銀河掉</a:t>
            </a:r>
            <a:r>
              <a:rPr lang="zh-CN" altLang="zh-HK" sz="2400" dirty="0">
                <a:solidFill>
                  <a:srgbClr val="990033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了下來呢！</a:t>
            </a:r>
            <a:endParaRPr lang="zh-HK" altLang="en-US" sz="2400" dirty="0">
              <a:solidFill>
                <a:srgbClr val="990033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rgbClr val="000099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望廬山瀑布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078436" y="5897493"/>
            <a:ext cx="357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高小組   優異獎</a:t>
            </a:r>
            <a:endParaRPr lang="en-US" altLang="zh-TW" sz="1200" dirty="0">
              <a:solidFill>
                <a:schemeClr val="accent1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保良局志豪小學   陳嘉殷</a:t>
            </a:r>
            <a:endParaRPr lang="zh-HK" altLang="en-US" sz="1200" dirty="0">
              <a:solidFill>
                <a:schemeClr val="accent1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089" y="1403492"/>
            <a:ext cx="2101506" cy="441672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957531" y="5146766"/>
            <a:ext cx="4120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339933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想一想：</a:t>
            </a:r>
            <a:endParaRPr lang="en-US" altLang="zh-TW" sz="2000" b="1" dirty="0">
              <a:solidFill>
                <a:srgbClr val="339933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zh-CN" altLang="zh-HK" sz="2000" b="1" dirty="0">
                <a:solidFill>
                  <a:srgbClr val="339933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你見過瀑布嗎？瀑布給你甚麼印象？</a:t>
            </a:r>
            <a:endParaRPr lang="zh-HK" altLang="en-US" sz="2000" b="1" dirty="0">
              <a:solidFill>
                <a:srgbClr val="339933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2629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739685" y="1299754"/>
            <a:ext cx="7404653" cy="3246120"/>
          </a:xfrm>
        </p:spPr>
        <p:txBody>
          <a:bodyPr>
            <a:noAutofit/>
          </a:bodyPr>
          <a:lstStyle/>
          <a:p>
            <a:pPr marL="34290" indent="0" algn="just">
              <a:lnSpc>
                <a:spcPts val="3400"/>
              </a:lnSpc>
              <a:buNone/>
            </a:pPr>
            <a:r>
              <a:rPr lang="zh-TW" altLang="en-US" sz="32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值得欣賞：</a:t>
            </a:r>
            <a:endParaRPr lang="en-US" altLang="zh-TW" sz="3200" dirty="0">
              <a:solidFill>
                <a:srgbClr val="666699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marL="34290" indent="0" algn="just">
              <a:lnSpc>
                <a:spcPts val="3400"/>
              </a:lnSpc>
              <a:buNone/>
            </a:pPr>
            <a:r>
              <a:rPr lang="zh-TW" altLang="en-US" sz="32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李白被後世尊稱他為「詩仙」，很多詩歌都充滿奇特的想像。</a:t>
            </a:r>
            <a:r>
              <a:rPr lang="en-US" altLang="zh-TW" sz="32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《</a:t>
            </a:r>
            <a:r>
              <a:rPr lang="zh-TW" altLang="en-US" sz="32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望廬山瀑布</a:t>
            </a:r>
            <a:r>
              <a:rPr lang="en-US" altLang="zh-TW" sz="32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》</a:t>
            </a:r>
            <a:r>
              <a:rPr lang="zh-TW" altLang="en-US" sz="32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把瀑布寫得尤其壯麗，誇張地寫成「直下三千尺」，而且把瀑布比作天上的銀河，簡直有從天而降的氣勢。</a:t>
            </a:r>
            <a:endParaRPr lang="zh-HK" altLang="en-US" sz="3200" dirty="0">
              <a:solidFill>
                <a:srgbClr val="666699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147" y="3985698"/>
            <a:ext cx="2475191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96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rgbClr val="660033"/>
                </a:solidFill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楓橋夜泊</a:t>
            </a:r>
            <a:endParaRPr lang="zh-HK" altLang="en-US" dirty="0">
              <a:solidFill>
                <a:srgbClr val="660033"/>
              </a:solidFill>
              <a:latin typeface="華康行楷體W5(P)" panose="03000500000000000000" pitchFamily="66" charset="-120"/>
              <a:ea typeface="華康行楷體W5(P)" panose="03000500000000000000" pitchFamily="66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02257" y="4723363"/>
            <a:ext cx="357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高小組   銀獎</a:t>
            </a:r>
            <a:endParaRPr lang="en-US" altLang="zh-TW" sz="1200" dirty="0">
              <a:solidFill>
                <a:schemeClr val="tx1">
                  <a:lumMod val="65000"/>
                  <a:lumOff val="3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軒尼詩道官立小學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銅鑼灣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何佳諾</a:t>
            </a:r>
            <a:endParaRPr lang="zh-HK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597200" y="477329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粵語誦讀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597200" y="562671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普通話誦讀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366368" y="1753266"/>
            <a:ext cx="305724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楓橋夜泊</a:t>
            </a:r>
            <a:r>
              <a:rPr lang="en-US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	</a:t>
            </a:r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張繼</a:t>
            </a:r>
            <a:endParaRPr lang="zh-TW" altLang="zh-HK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</a:t>
            </a:r>
            <a:endParaRPr lang="zh-TW" altLang="zh-HK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月落烏啼霜滿天，</a:t>
            </a:r>
            <a:endParaRPr lang="en-US" altLang="zh-CN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江楓漁火對愁眠。</a:t>
            </a:r>
            <a:endParaRPr lang="en-US" altLang="zh-CN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姑蘇城外寒山寺，</a:t>
            </a:r>
            <a:endParaRPr lang="en-US" altLang="zh-CN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夜半鐘聲到客船。</a:t>
            </a:r>
            <a:endParaRPr lang="zh-TW" altLang="zh-HK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8" name="045 楓橋夜泊 - 張繼(普通話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08638" y="5506577"/>
            <a:ext cx="609600" cy="609600"/>
          </a:xfrm>
          <a:prstGeom prst="rect">
            <a:avLst/>
          </a:prstGeom>
        </p:spPr>
      </p:pic>
      <p:pic>
        <p:nvPicPr>
          <p:cNvPr id="11" name="045 楓橋夜泊 - 張繼(粵語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05051" y="4653158"/>
            <a:ext cx="609600" cy="609600"/>
          </a:xfrm>
          <a:prstGeom prst="rect">
            <a:avLst/>
          </a:prstGeom>
        </p:spPr>
      </p:pic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8674" y="1459636"/>
            <a:ext cx="1956632" cy="4299481"/>
          </a:xfrm>
        </p:spPr>
      </p:pic>
    </p:spTree>
    <p:extLst>
      <p:ext uri="{BB962C8B-B14F-4D97-AF65-F5344CB8AC3E}">
        <p14:creationId xmlns:p14="http://schemas.microsoft.com/office/powerpoint/2010/main" val="30766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9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7250" y="1570007"/>
            <a:ext cx="4994909" cy="3367753"/>
          </a:xfrm>
        </p:spPr>
        <p:txBody>
          <a:bodyPr>
            <a:noAutofit/>
          </a:bodyPr>
          <a:lstStyle/>
          <a:p>
            <a:pPr marL="34290" indent="0" algn="just">
              <a:lnSpc>
                <a:spcPts val="3000"/>
              </a:lnSpc>
              <a:buNone/>
            </a:pPr>
            <a:r>
              <a:rPr lang="zh-CN" altLang="zh-HK" sz="2400" dirty="0">
                <a:solidFill>
                  <a:schemeClr val="accent3">
                    <a:lumMod val="75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月亮已沉落下去，寒霜凝結，月光和白霜交相輝映，天地間顯得白濛濛一片。漁舟的鸕鶿鳥正忙着捉魚而發出幾聲啼叫。岸邊的楓樹和江上漁船的燈火，彷彿為滿腔鄉愁、難以入眠的詩人作伴。夜半時分，由寒山寺的陣陣鐘聲，穿過了寧靜的夜空，傳到詩人的客船。</a:t>
            </a:r>
            <a:endParaRPr lang="zh-HK" altLang="en-US" sz="2400" dirty="0">
              <a:solidFill>
                <a:schemeClr val="accent3">
                  <a:lumMod val="75000"/>
                </a:schemeClr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rgbClr val="660033"/>
                </a:solidFill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楓橋夜泊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296685" y="5930968"/>
            <a:ext cx="357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rgbClr val="BE76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rgbClr val="BE76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rgbClr val="BE76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rgbClr val="BE76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rgbClr val="BE76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高小組   銅獎</a:t>
            </a:r>
            <a:endParaRPr lang="en-US" altLang="zh-TW" sz="1200" dirty="0">
              <a:solidFill>
                <a:srgbClr val="BE76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rgbClr val="BE76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軒尼詩道官立小學   張凱傑</a:t>
            </a:r>
            <a:endParaRPr lang="zh-HK" altLang="en-US" sz="1200" dirty="0">
              <a:solidFill>
                <a:srgbClr val="BE76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03" y="1570007"/>
            <a:ext cx="1997387" cy="423557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57250" y="5063151"/>
            <a:ext cx="5126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339933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想一想：</a:t>
            </a:r>
            <a:endParaRPr lang="en-US" altLang="zh-TW" sz="2000" b="1" dirty="0">
              <a:solidFill>
                <a:srgbClr val="339933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zh-CN" altLang="zh-HK" sz="2000" b="1" dirty="0">
                <a:solidFill>
                  <a:srgbClr val="339933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甚麼事情會令你晚上不能入睡，那時你的心情是怎樣的？</a:t>
            </a:r>
            <a:endParaRPr lang="zh-HK" altLang="en-US" sz="2000" b="1" dirty="0">
              <a:solidFill>
                <a:srgbClr val="339933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6353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739685" y="1299753"/>
            <a:ext cx="7404653" cy="3037115"/>
          </a:xfrm>
        </p:spPr>
        <p:txBody>
          <a:bodyPr>
            <a:noAutofit/>
          </a:bodyPr>
          <a:lstStyle/>
          <a:p>
            <a:pPr marL="34290" indent="0" algn="just">
              <a:lnSpc>
                <a:spcPts val="3400"/>
              </a:lnSpc>
              <a:buNone/>
            </a:pPr>
            <a:r>
              <a:rPr lang="zh-TW" altLang="en-US" sz="32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值得欣賞：</a:t>
            </a:r>
            <a:endParaRPr lang="en-US" altLang="zh-TW" sz="3200" dirty="0">
              <a:solidFill>
                <a:srgbClr val="666699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marL="34290" indent="0" algn="just">
              <a:lnSpc>
                <a:spcPts val="3400"/>
              </a:lnSpc>
              <a:buNone/>
            </a:pPr>
            <a:r>
              <a:rPr lang="zh-TW" altLang="en-US" sz="32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詩歌環繞一個「愁」字來寫，詩人選取殘月、啼鳥、嚴霜等作背景，他在靜悄悄的晚上未能好好入睡，看着這淒清孤冷的環境，聽到遠處傳來一陣陣鐘聲，更添愁思。</a:t>
            </a:r>
            <a:endParaRPr lang="zh-HK" altLang="en-US" sz="3200" dirty="0">
              <a:solidFill>
                <a:srgbClr val="666699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501" y="3984478"/>
            <a:ext cx="1871932" cy="215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3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山行</a:t>
            </a:r>
            <a:endParaRPr lang="zh-HK" altLang="en-US" dirty="0">
              <a:solidFill>
                <a:schemeClr val="accent1">
                  <a:lumMod val="50000"/>
                </a:schemeClr>
              </a:solidFill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72529" y="5980607"/>
            <a:ext cx="357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rgbClr val="BE76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rgbClr val="BE76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rgbClr val="BE76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rgbClr val="BE76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rgbClr val="BE76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高小組   銅獎</a:t>
            </a:r>
            <a:endParaRPr lang="en-US" altLang="zh-TW" sz="1200" dirty="0">
              <a:solidFill>
                <a:srgbClr val="BE76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rgbClr val="BE76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拔萃女小學   梁頌敏</a:t>
            </a:r>
            <a:endParaRPr lang="zh-HK" altLang="en-US" sz="1200" dirty="0">
              <a:solidFill>
                <a:srgbClr val="BE76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636179" y="48155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粵語誦讀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36179" y="564537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普通話誦讀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636179" y="1565876"/>
            <a:ext cx="3057247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山行</a:t>
            </a:r>
            <a:r>
              <a:rPr lang="en-US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	</a:t>
            </a:r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杜牧</a:t>
            </a:r>
            <a:endParaRPr lang="zh-TW" altLang="zh-HK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</a:t>
            </a:r>
            <a:endParaRPr lang="zh-TW" altLang="zh-HK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遠上寒山石徑斜，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白雲生處有人家。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停車坐愛楓林晚，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霜葉紅於二月花。</a:t>
            </a:r>
          </a:p>
          <a:p>
            <a:endParaRPr lang="zh-HK" altLang="en-US" sz="2000" dirty="0">
              <a:solidFill>
                <a:srgbClr val="002060"/>
              </a:solidFill>
            </a:endParaRPr>
          </a:p>
        </p:txBody>
      </p:sp>
      <p:pic>
        <p:nvPicPr>
          <p:cNvPr id="8" name="063 山行 - 杜牧(粵語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53169" y="4695386"/>
            <a:ext cx="609600" cy="609600"/>
          </a:xfrm>
          <a:prstGeom prst="rect">
            <a:avLst/>
          </a:prstGeom>
        </p:spPr>
      </p:pic>
      <p:pic>
        <p:nvPicPr>
          <p:cNvPr id="11" name="063 山行 - 杜牧(普通話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53169" y="5525243"/>
            <a:ext cx="609600" cy="609600"/>
          </a:xfrm>
          <a:prstGeom prst="rect">
            <a:avLst/>
          </a:prstGeom>
        </p:spPr>
      </p:pic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39" y="1508576"/>
            <a:ext cx="2102335" cy="4321467"/>
          </a:xfrm>
        </p:spPr>
      </p:pic>
    </p:spTree>
    <p:extLst>
      <p:ext uri="{BB962C8B-B14F-4D97-AF65-F5344CB8AC3E}">
        <p14:creationId xmlns:p14="http://schemas.microsoft.com/office/powerpoint/2010/main" val="305216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0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0665" y="1573654"/>
            <a:ext cx="4864558" cy="3455546"/>
          </a:xfrm>
        </p:spPr>
        <p:txBody>
          <a:bodyPr>
            <a:noAutofit/>
          </a:bodyPr>
          <a:lstStyle/>
          <a:p>
            <a:pPr marL="34290" indent="0" algn="just">
              <a:lnSpc>
                <a:spcPts val="3000"/>
              </a:lnSpc>
              <a:buNone/>
            </a:pPr>
            <a:r>
              <a:rPr lang="zh-TW" altLang="zh-HK" sz="2400" dirty="0">
                <a:solidFill>
                  <a:srgbClr val="9933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這首詩描繪詩人</a:t>
            </a:r>
            <a:r>
              <a:rPr lang="zh-TW" altLang="en-US" sz="2400" dirty="0">
                <a:solidFill>
                  <a:srgbClr val="9933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在山上</a:t>
            </a:r>
            <a:r>
              <a:rPr lang="zh-TW" altLang="zh-HK" sz="2400" dirty="0">
                <a:solidFill>
                  <a:srgbClr val="9933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坐車時所見的秋色。一條彎彎曲曲的小路蜿蜒伸向山頂，順着這條山路一直向上望去，在白雲飄浮的地方有幾處房舍，詩人因為愛看楓林晚景，竟然顧不得驅車趕路，而停下來慢慢欣賞。在夕陽的餘暉下，霜凍的楓葉掩映着一片火紅，比江南二月的春花還要豔麗呢！</a:t>
            </a:r>
            <a:endParaRPr lang="zh-HK" altLang="en-US" sz="2400" dirty="0">
              <a:solidFill>
                <a:srgbClr val="9933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山行</a:t>
            </a:r>
            <a:endParaRPr lang="zh-HK" altLang="en-US" dirty="0">
              <a:solidFill>
                <a:schemeClr val="accent1">
                  <a:lumMod val="50000"/>
                </a:schemeClr>
              </a:solidFill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pic>
        <p:nvPicPr>
          <p:cNvPr id="8" name="內容版面配置區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555" y="1394567"/>
            <a:ext cx="2102335" cy="4321467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953797" y="5962442"/>
            <a:ext cx="357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高小組   銅獎</a:t>
            </a:r>
            <a:endParaRPr lang="en-US" altLang="zh-TW" sz="1200" dirty="0">
              <a:solidFill>
                <a:schemeClr val="accent3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拔萃女小學   梁頌敏</a:t>
            </a:r>
            <a:endParaRPr lang="zh-HK" altLang="en-US" sz="1200" dirty="0">
              <a:solidFill>
                <a:schemeClr val="accent3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00664" y="5269944"/>
            <a:ext cx="4302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339933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想一想：</a:t>
            </a:r>
            <a:endParaRPr lang="en-US" altLang="zh-TW" sz="2000" b="1" dirty="0">
              <a:solidFill>
                <a:srgbClr val="339933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zh-TW" altLang="zh-HK" sz="2000" b="1" dirty="0">
                <a:solidFill>
                  <a:srgbClr val="339933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你愛遠足嗎？你喜歡在哪個季節進行遠足活動？為甚麼？</a:t>
            </a:r>
            <a:endParaRPr lang="zh-HK" altLang="en-US" sz="2000" b="1" dirty="0">
              <a:solidFill>
                <a:srgbClr val="339933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8117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3252157" y="1092717"/>
            <a:ext cx="5244861" cy="4393683"/>
          </a:xfrm>
        </p:spPr>
        <p:txBody>
          <a:bodyPr>
            <a:noAutofit/>
          </a:bodyPr>
          <a:lstStyle/>
          <a:p>
            <a:pPr marL="34290" indent="0" algn="just">
              <a:lnSpc>
                <a:spcPts val="3400"/>
              </a:lnSpc>
              <a:buNone/>
            </a:pPr>
            <a:r>
              <a:rPr lang="zh-TW" altLang="en-US" sz="32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值得欣賞：</a:t>
            </a:r>
            <a:endParaRPr lang="en-US" altLang="zh-TW" sz="3200" dirty="0">
              <a:solidFill>
                <a:srgbClr val="666699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marL="34290" indent="0" algn="just">
              <a:lnSpc>
                <a:spcPts val="3400"/>
              </a:lnSpc>
              <a:buNone/>
            </a:pPr>
            <a:r>
              <a:rPr lang="zh-TW" altLang="en-US" sz="32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第一、二句寫詩人登山時看見遠處的風光，第三、四句寫詩人停車欣賞的近處景色。詩歌描寫的是深秋景色，詩人竟然形容那些已經變成紅色的楓葉，比春天的花還要漂亮，表現出秋天富有生命力的一面。</a:t>
            </a:r>
            <a:endParaRPr lang="zh-HK" altLang="en-US" sz="3200" dirty="0">
              <a:solidFill>
                <a:srgbClr val="666699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53" y="2051962"/>
            <a:ext cx="2475191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79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圓角矩形圖說文字 9"/>
          <p:cNvSpPr/>
          <p:nvPr/>
        </p:nvSpPr>
        <p:spPr>
          <a:xfrm>
            <a:off x="1431728" y="2288534"/>
            <a:ext cx="3797639" cy="1934616"/>
          </a:xfrm>
          <a:prstGeom prst="wedgeRoundRectCallout">
            <a:avLst>
              <a:gd name="adj1" fmla="val 59468"/>
              <a:gd name="adj2" fmla="val 4455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681894" y="2655677"/>
            <a:ext cx="3466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原來簡單幾個字，就可以表達這麼深遠的意思，以前的詩人很厲害啊！</a:t>
            </a:r>
            <a:endParaRPr lang="en-US" altLang="zh-TW" sz="2400" b="1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63" y="2888698"/>
            <a:ext cx="3115491" cy="3115491"/>
          </a:xfr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48623" y="376687"/>
            <a:ext cx="7406640" cy="917644"/>
          </a:xfrm>
        </p:spPr>
        <p:txBody>
          <a:bodyPr>
            <a:normAutofit/>
          </a:bodyPr>
          <a:lstStyle/>
          <a:p>
            <a:pPr marL="1165225" indent="-1165225"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我學會了</a:t>
            </a:r>
            <a:endParaRPr lang="zh-HK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838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754" y="258792"/>
            <a:ext cx="5624368" cy="592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63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32963" y="1592580"/>
            <a:ext cx="7751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800" b="1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給教師的話：</a:t>
            </a:r>
            <a:endParaRPr lang="en-US" altLang="zh-TW" sz="2800" b="1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2800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Aft>
                <a:spcPts val="1200"/>
              </a:spcAft>
            </a:pP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這個簡報的詩歌全部選自</a:t>
            </a:r>
            <a:r>
              <a:rPr lang="en-US" altLang="zh-TW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積累與感興 小學古詩文誦讀材料選編 </a:t>
            </a:r>
            <a:r>
              <a:rPr lang="en-US" altLang="zh-TW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修訂</a:t>
            </a:r>
            <a:r>
              <a:rPr lang="en-US" altLang="zh-TW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)》</a:t>
            </a: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歡迎各位瀏覽以下網站，了解詩人的生平、詩歌的背景資料、賞析重點及建議學習活動等：</a:t>
            </a:r>
            <a:endParaRPr lang="en-US" altLang="zh-TW" sz="2800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2800" dirty="0" smtClean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2800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2800" dirty="0" smtClean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2800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en-US" altLang="zh-HK" sz="1600" dirty="0">
                <a:solidFill>
                  <a:srgbClr val="FFC000"/>
                </a:solidFill>
                <a:hlinkClick r:id="rId2"/>
              </a:rPr>
              <a:t>https://cd1.edb.hkedcity.net/cd/chi/jilei_2010/pdf_shi/jilei_shi_content%20page.pdf</a:t>
            </a:r>
            <a:endParaRPr lang="en-US" altLang="zh-HK" sz="1600" dirty="0">
              <a:solidFill>
                <a:srgbClr val="FFC000"/>
              </a:solidFill>
            </a:endParaRPr>
          </a:p>
          <a:p>
            <a:endParaRPr lang="zh-HK" altLang="en-US" dirty="0">
              <a:solidFill>
                <a:srgbClr val="FFC000"/>
              </a:solidFill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848623" y="376687"/>
            <a:ext cx="7406640" cy="917644"/>
          </a:xfrm>
        </p:spPr>
        <p:txBody>
          <a:bodyPr>
            <a:normAutofit/>
          </a:bodyPr>
          <a:lstStyle/>
          <a:p>
            <a:pPr marL="1165225" indent="-1165225"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古詩欣賞：詩情畫意</a:t>
            </a:r>
            <a:endParaRPr lang="zh-HK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867" y="4395889"/>
            <a:ext cx="15335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76" y="1739845"/>
            <a:ext cx="2258369" cy="2261192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18" y="3738348"/>
            <a:ext cx="2279705" cy="2279705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2609237" y="1837000"/>
            <a:ext cx="3623599" cy="1554266"/>
          </a:xfrm>
          <a:prstGeom prst="wedgeRoundRectCallout">
            <a:avLst>
              <a:gd name="adj1" fmla="val -58372"/>
              <a:gd name="adj2" fmla="val 25299"/>
              <a:gd name="adj3" fmla="val 16667"/>
            </a:avLst>
          </a:prstGeom>
          <a:solidFill>
            <a:srgbClr val="EBFFEB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圓角矩形圖說文字 2"/>
          <p:cNvSpPr/>
          <p:nvPr/>
        </p:nvSpPr>
        <p:spPr>
          <a:xfrm>
            <a:off x="2130725" y="4001037"/>
            <a:ext cx="4313207" cy="2017016"/>
          </a:xfrm>
          <a:prstGeom prst="wedgeRoundRectCallout">
            <a:avLst>
              <a:gd name="adj1" fmla="val 60239"/>
              <a:gd name="adj2" fmla="val 1555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8623" y="376687"/>
            <a:ext cx="7406640" cy="917644"/>
          </a:xfrm>
        </p:spPr>
        <p:txBody>
          <a:bodyPr>
            <a:normAutofit/>
          </a:bodyPr>
          <a:lstStyle/>
          <a:p>
            <a:pPr marL="1165225" indent="-1165225"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古詩欣賞：詩情畫意</a:t>
            </a:r>
            <a:endParaRPr lang="zh-HK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043328" y="2152468"/>
            <a:ext cx="2755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66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你認識哪些與大自然有關的詩歌？讓我來給你介紹一下。</a:t>
            </a:r>
            <a:endParaRPr lang="zh-HK" altLang="en-US" b="1" dirty="0">
              <a:solidFill>
                <a:srgbClr val="0066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449902" y="4318481"/>
            <a:ext cx="36748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好呀，古詩用字精簡，意思深遠，而且唸起來很好聽。</a:t>
            </a:r>
            <a:endParaRPr lang="en-US" altLang="zh-TW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我還可以一邊看着圖畫，想像詩歌內容，一邊跟着錄音朗讀詩歌呢！</a:t>
            </a:r>
            <a:endParaRPr lang="zh-HK" altLang="en-US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3604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江雪</a:t>
            </a:r>
            <a:endParaRPr lang="zh-HK" altLang="en-US" dirty="0">
              <a:solidFill>
                <a:schemeClr val="accent6">
                  <a:lumMod val="50000"/>
                </a:schemeClr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366254" y="4195238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高小組   金獎</a:t>
            </a:r>
            <a:endParaRPr lang="en-US" altLang="zh-TW" sz="1200" dirty="0">
              <a:solidFill>
                <a:srgbClr val="7F4F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嘉諾撒小學</a:t>
            </a:r>
            <a:r>
              <a:rPr lang="en-US" altLang="zh-TW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新蒲崗</a:t>
            </a:r>
            <a:r>
              <a:rPr lang="en-US" altLang="zh-TW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en-US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徐梓渝</a:t>
            </a:r>
            <a:endParaRPr lang="zh-HK" altLang="en-US" sz="1200" dirty="0">
              <a:solidFill>
                <a:srgbClr val="7F4F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837220" y="508631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粵語誦讀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780948" y="586643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普通話誦讀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57250" y="1647307"/>
            <a:ext cx="282000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江雪</a:t>
            </a:r>
            <a:r>
              <a:rPr lang="en-US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	</a:t>
            </a:r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柳宗元</a:t>
            </a:r>
            <a:endParaRPr lang="zh-TW" altLang="zh-HK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</a:t>
            </a:r>
            <a:endParaRPr lang="zh-TW" altLang="zh-HK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千山鳥飛絕，</a:t>
            </a:r>
            <a:endParaRPr lang="en-US" altLang="zh-CN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萬徑人蹤滅。</a:t>
            </a:r>
            <a:endParaRPr lang="en-US" altLang="zh-CN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孤舟蓑</a:t>
            </a: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(1)</a:t>
            </a:r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笠</a:t>
            </a: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(2)</a:t>
            </a:r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翁，</a:t>
            </a:r>
            <a:endParaRPr lang="en-US" altLang="zh-CN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獨釣寒江雪。</a:t>
            </a:r>
            <a:endParaRPr lang="zh-TW" altLang="zh-HK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8" name="057 江雪 - 柳宗元(普通話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34912" y="5746304"/>
            <a:ext cx="609600" cy="609600"/>
          </a:xfrm>
          <a:prstGeom prst="rect">
            <a:avLst/>
          </a:prstGeom>
        </p:spPr>
      </p:pic>
      <p:pic>
        <p:nvPicPr>
          <p:cNvPr id="11" name="057 江雪 - 柳宗元(粵語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06790" y="4980239"/>
            <a:ext cx="609600" cy="609600"/>
          </a:xfrm>
          <a:prstGeom prst="rect">
            <a:avLst/>
          </a:prstGeom>
        </p:spPr>
      </p:pic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84" y="1617381"/>
            <a:ext cx="5174980" cy="244583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79F9ED-C893-4B65-AF99-1B5FD2EF5B86}"/>
              </a:ext>
            </a:extLst>
          </p:cNvPr>
          <p:cNvSpPr txBox="1"/>
          <p:nvPr/>
        </p:nvSpPr>
        <p:spPr>
          <a:xfrm>
            <a:off x="727610" y="4646381"/>
            <a:ext cx="4835298" cy="1711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15963" indent="-682625" algn="just">
              <a:lnSpc>
                <a:spcPts val="1800"/>
              </a:lnSpc>
            </a:pP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注釋：</a:t>
            </a:r>
            <a:endParaRPr lang="en-US" altLang="zh-TW" sz="1600" dirty="0">
              <a:solidFill>
                <a:srgbClr val="002060"/>
              </a:solidFill>
              <a:latin typeface="Times New Roman" panose="02020603050405020304" pitchFamily="18" charset="0"/>
              <a:ea typeface="華康中圓體" panose="020F0509000000000000"/>
              <a:cs typeface="Times New Roman" panose="02020603050405020304" pitchFamily="18" charset="0"/>
            </a:endParaRPr>
          </a:p>
          <a:p>
            <a:pPr marL="715963" indent="-682625" algn="just">
              <a:lnSpc>
                <a:spcPts val="1800"/>
              </a:lnSpc>
              <a:buNone/>
            </a:pPr>
            <a:r>
              <a:rPr lang="en-US" altLang="zh-TW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(1) </a:t>
            </a: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蓑：粵</a:t>
            </a:r>
            <a:r>
              <a:rPr lang="en-US" altLang="zh-HK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[</a:t>
            </a: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梭</a:t>
            </a:r>
            <a:r>
              <a:rPr lang="en-US" altLang="zh-HK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]</a:t>
            </a: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，</a:t>
            </a:r>
            <a:r>
              <a:rPr lang="en-US" altLang="zh-HK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[s</a:t>
            </a:r>
            <a:r>
              <a:rPr lang="pt-BR" altLang="zh-HK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ɔ</a:t>
            </a:r>
            <a:r>
              <a:rPr lang="en-US" altLang="zh-HK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1]</a:t>
            </a:r>
            <a:r>
              <a:rPr lang="zh-TW" alt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；普</a:t>
            </a:r>
            <a:r>
              <a:rPr lang="en-US" altLang="zh-HK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[</a:t>
            </a:r>
            <a:r>
              <a:rPr lang="en-US" altLang="zh-HK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suō</a:t>
            </a:r>
            <a:r>
              <a:rPr lang="en-US" altLang="zh-HK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]</a:t>
            </a:r>
            <a:r>
              <a:rPr lang="zh-CN" altLang="zh-HK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1600" dirty="0">
              <a:solidFill>
                <a:srgbClr val="002060"/>
              </a:solidFill>
              <a:latin typeface="Times New Roman" panose="02020603050405020304" pitchFamily="18" charset="0"/>
              <a:ea typeface="華康中圓體" panose="020F0509000000000000"/>
              <a:cs typeface="Times New Roman" panose="02020603050405020304" pitchFamily="18" charset="0"/>
            </a:endParaRPr>
          </a:p>
          <a:p>
            <a:pPr marL="715963" indent="-682625" algn="just">
              <a:lnSpc>
                <a:spcPts val="1800"/>
              </a:lnSpc>
              <a:buNone/>
            </a:pP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              蓑衣，用棕櫚葉或草編織而成的雨衣。</a:t>
            </a:r>
            <a:endParaRPr lang="en-US" altLang="zh-CN" sz="1600" dirty="0">
              <a:solidFill>
                <a:srgbClr val="002060"/>
              </a:solidFill>
              <a:latin typeface="Times New Roman" panose="02020603050405020304" pitchFamily="18" charset="0"/>
              <a:ea typeface="華康中圓體" panose="020F0509000000000000"/>
              <a:cs typeface="Times New Roman" panose="02020603050405020304" pitchFamily="18" charset="0"/>
            </a:endParaRPr>
          </a:p>
          <a:p>
            <a:pPr marL="715963" indent="-682625" algn="just">
              <a:lnSpc>
                <a:spcPts val="1800"/>
              </a:lnSpc>
              <a:buNone/>
            </a:pPr>
            <a:endParaRPr lang="en-US" altLang="zh-CN" sz="1600" dirty="0">
              <a:solidFill>
                <a:srgbClr val="002060"/>
              </a:solidFill>
              <a:latin typeface="Times New Roman" panose="02020603050405020304" pitchFamily="18" charset="0"/>
              <a:ea typeface="華康中圓體" panose="020F0509000000000000"/>
              <a:cs typeface="Times New Roman" panose="02020603050405020304" pitchFamily="18" charset="0"/>
            </a:endParaRPr>
          </a:p>
          <a:p>
            <a:pPr marL="715963" indent="-682625" algn="just">
              <a:lnSpc>
                <a:spcPts val="1800"/>
              </a:lnSpc>
              <a:buNone/>
            </a:pPr>
            <a:r>
              <a:rPr lang="en-US" altLang="zh-TW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(2) </a:t>
            </a: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笠：粵</a:t>
            </a:r>
            <a:r>
              <a:rPr lang="en-US" altLang="zh-HK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[</a:t>
            </a: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粒</a:t>
            </a:r>
            <a:r>
              <a:rPr lang="en-US" altLang="zh-HK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]</a:t>
            </a: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，</a:t>
            </a:r>
            <a:r>
              <a:rPr lang="pt-BR" altLang="zh-HK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[l</a:t>
            </a:r>
            <a:r>
              <a:rPr lang="zh-CN" altLang="zh-HK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ɐ</a:t>
            </a:r>
            <a:r>
              <a:rPr lang="pt-BR" altLang="zh-HK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p7]</a:t>
            </a:r>
            <a:r>
              <a:rPr lang="zh-TW" alt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；</a:t>
            </a: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普</a:t>
            </a:r>
            <a:r>
              <a:rPr lang="en-US" altLang="zh-HK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[</a:t>
            </a:r>
            <a:r>
              <a:rPr lang="en-US" altLang="zh-HK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lì</a:t>
            </a:r>
            <a:r>
              <a:rPr lang="en-US" altLang="zh-HK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]</a:t>
            </a: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。</a:t>
            </a:r>
            <a:endParaRPr lang="en-US" altLang="zh-CN" sz="1600" dirty="0">
              <a:solidFill>
                <a:srgbClr val="002060"/>
              </a:solidFill>
              <a:latin typeface="Times New Roman" panose="02020603050405020304" pitchFamily="18" charset="0"/>
              <a:ea typeface="華康中圓體" panose="020F0509000000000000"/>
              <a:cs typeface="Times New Roman" panose="02020603050405020304" pitchFamily="18" charset="0"/>
            </a:endParaRPr>
          </a:p>
          <a:p>
            <a:pPr marL="715963" indent="-682625" algn="just">
              <a:lnSpc>
                <a:spcPts val="1800"/>
              </a:lnSpc>
              <a:buNone/>
            </a:pP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              </a:t>
            </a: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用竹或草編成的帽子，可以遮雨、遮太陽。</a:t>
            </a:r>
            <a:endParaRPr lang="en-US" altLang="zh-CN" sz="1600" dirty="0">
              <a:solidFill>
                <a:srgbClr val="002060"/>
              </a:solidFill>
              <a:latin typeface="Times New Roman" panose="02020603050405020304" pitchFamily="18" charset="0"/>
              <a:ea typeface="華康中圓體" panose="020F0509000000000000"/>
              <a:cs typeface="Times New Roman" panose="02020603050405020304" pitchFamily="18" charset="0"/>
            </a:endParaRPr>
          </a:p>
          <a:p>
            <a:pPr marL="715963" indent="-682625" algn="just">
              <a:lnSpc>
                <a:spcPts val="1800"/>
              </a:lnSpc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1618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0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7250" y="1870524"/>
            <a:ext cx="4948327" cy="2642013"/>
          </a:xfrm>
        </p:spPr>
        <p:txBody>
          <a:bodyPr>
            <a:noAutofit/>
          </a:bodyPr>
          <a:lstStyle/>
          <a:p>
            <a:pPr marL="34290" indent="0" algn="just">
              <a:lnSpc>
                <a:spcPts val="3000"/>
              </a:lnSpc>
              <a:buNone/>
            </a:pPr>
            <a:r>
              <a:rPr lang="zh-CN" altLang="zh-HK" sz="24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這首小詩描繪鄉</a:t>
            </a:r>
            <a:r>
              <a:rPr lang="zh-TW" altLang="en-US" sz="24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山</a:t>
            </a:r>
            <a:r>
              <a:rPr lang="zh-CN" altLang="zh-HK" sz="24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雪景。</a:t>
            </a:r>
            <a:r>
              <a:rPr lang="zh-TW" altLang="en-US" sz="24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在嚴寒的冬天</a:t>
            </a:r>
            <a:r>
              <a:rPr lang="zh-CN" altLang="zh-HK" sz="24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，山上見不到一隻鳥兒的影子，路上看不見一個人的蹤跡。下着大雪的江面上，只有一葉小舟，一個頭戴</a:t>
            </a:r>
            <a:r>
              <a:rPr lang="zh-CN" altLang="zh-HK" sz="2400" dirty="0" smtClean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笠帽</a:t>
            </a:r>
            <a:r>
              <a:rPr lang="zh-CN" altLang="zh-HK" sz="24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，身披</a:t>
            </a:r>
            <a:r>
              <a:rPr lang="zh-CN" altLang="zh-HK" sz="2400" dirty="0" smtClean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蓑衣</a:t>
            </a:r>
            <a:r>
              <a:rPr lang="zh-CN" altLang="zh-HK" sz="24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的漁翁，獨自在寒冷的江心垂釣。</a:t>
            </a:r>
            <a:endParaRPr lang="en-US" altLang="zh-CN" sz="2400" dirty="0">
              <a:solidFill>
                <a:srgbClr val="666699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marL="34290" indent="0" algn="just">
              <a:lnSpc>
                <a:spcPts val="1800"/>
              </a:lnSpc>
              <a:buNone/>
            </a:pPr>
            <a:endParaRPr lang="zh-TW" altLang="zh-HK" sz="1600" dirty="0">
              <a:solidFill>
                <a:srgbClr val="666699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marL="34290" indent="0" algn="just">
              <a:lnSpc>
                <a:spcPts val="1800"/>
              </a:lnSpc>
              <a:buNone/>
            </a:pPr>
            <a:endParaRPr lang="zh-HK" altLang="en-US" sz="1600" dirty="0">
              <a:solidFill>
                <a:srgbClr val="666699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江雪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241902" y="5930967"/>
            <a:ext cx="357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rgbClr val="535C13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rgbClr val="535C13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rgbClr val="535C13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rgbClr val="535C13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rgbClr val="535C13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高小組   優異獎</a:t>
            </a:r>
            <a:endParaRPr lang="en-US" altLang="zh-TW" sz="1200" dirty="0">
              <a:solidFill>
                <a:srgbClr val="535C13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rgbClr val="535C13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保良局蕭漢森小學   彭駿軒</a:t>
            </a:r>
            <a:endParaRPr lang="zh-HK" altLang="en-US" sz="1200" dirty="0">
              <a:solidFill>
                <a:srgbClr val="535C13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64" y="1438281"/>
            <a:ext cx="2054698" cy="434714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926261" y="4772884"/>
            <a:ext cx="4315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339933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想一想：</a:t>
            </a:r>
            <a:endParaRPr lang="en-US" altLang="zh-TW" sz="2000" b="1" dirty="0">
              <a:solidFill>
                <a:srgbClr val="339933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zh-CN" altLang="zh-HK" sz="2000" b="1" dirty="0">
                <a:solidFill>
                  <a:srgbClr val="339933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讀了這首詩，又看了以垂釣為主題的畫，假設你是詩中或畫中的漁夫，你會有甚麼感覺？</a:t>
            </a:r>
            <a:endParaRPr lang="zh-HK" altLang="en-US" sz="2000" b="1" dirty="0">
              <a:solidFill>
                <a:srgbClr val="339933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632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4999" y="3082835"/>
            <a:ext cx="7424601" cy="2129246"/>
          </a:xfrm>
        </p:spPr>
        <p:txBody>
          <a:bodyPr>
            <a:noAutofit/>
          </a:bodyPr>
          <a:lstStyle/>
          <a:p>
            <a:pPr marL="34290" indent="0" algn="just">
              <a:lnSpc>
                <a:spcPts val="3000"/>
              </a:lnSpc>
              <a:buNone/>
            </a:pPr>
            <a:r>
              <a:rPr lang="zh-TW" altLang="en-US" sz="32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值得欣賞：</a:t>
            </a:r>
            <a:endParaRPr lang="en-US" altLang="zh-TW" sz="3200" dirty="0">
              <a:solidFill>
                <a:srgbClr val="666699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marL="34290" indent="0" algn="just">
              <a:lnSpc>
                <a:spcPts val="3000"/>
              </a:lnSpc>
              <a:buNone/>
            </a:pPr>
            <a:r>
              <a:rPr lang="zh-TW" altLang="en-US" sz="32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全詩二十個字，只有最後一個「雪」字扣應題目，但前面十九個字所表現的景物，卻沒有一件不是和「雪」有關的。</a:t>
            </a:r>
            <a:endParaRPr lang="zh-HK" altLang="en-US" sz="3200" dirty="0">
              <a:solidFill>
                <a:srgbClr val="666699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884" y="905055"/>
            <a:ext cx="59150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26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華康布丁體(P)" panose="040B0C00000000000000" pitchFamily="82" charset="-120"/>
                <a:ea typeface="華康布丁體(P)" panose="040B0C00000000000000" pitchFamily="82" charset="-120"/>
              </a:rPr>
              <a:t>畫眉鳥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72529" y="5858020"/>
            <a:ext cx="357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高小組   金獎</a:t>
            </a:r>
            <a:endParaRPr lang="en-US" altLang="zh-TW" sz="1200" dirty="0">
              <a:solidFill>
                <a:srgbClr val="7F4F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德信學校   梁柏揚</a:t>
            </a:r>
            <a:endParaRPr lang="zh-HK" altLang="en-US" sz="1200" dirty="0">
              <a:solidFill>
                <a:srgbClr val="7F4F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636179" y="485361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粵語誦讀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36179" y="564537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普通話誦讀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636179" y="1565876"/>
            <a:ext cx="3057247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畫眉鳥</a:t>
            </a:r>
            <a:r>
              <a:rPr lang="en-US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	</a:t>
            </a:r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歐陽修</a:t>
            </a:r>
          </a:p>
          <a:p>
            <a:r>
              <a:rPr lang="en-US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</a:t>
            </a:r>
            <a:endParaRPr lang="zh-TW" altLang="zh-HK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百囀千聲隨意移，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山花紅紫樹高低。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始知鎖向金籠聽，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不及林間自在啼。</a:t>
            </a:r>
          </a:p>
          <a:p>
            <a:endParaRPr lang="zh-HK" altLang="en-US" sz="2000" dirty="0">
              <a:solidFill>
                <a:srgbClr val="002060"/>
              </a:solidFill>
            </a:endParaRPr>
          </a:p>
        </p:txBody>
      </p:sp>
      <p:pic>
        <p:nvPicPr>
          <p:cNvPr id="8" name="071 畫眉鳥 - 歐陽修(粵語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68609" y="4733476"/>
            <a:ext cx="609600" cy="609600"/>
          </a:xfrm>
          <a:prstGeom prst="rect">
            <a:avLst/>
          </a:prstGeom>
        </p:spPr>
      </p:pic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30" y="1565876"/>
            <a:ext cx="2021415" cy="4202242"/>
          </a:xfrm>
        </p:spPr>
      </p:pic>
      <p:pic>
        <p:nvPicPr>
          <p:cNvPr id="14" name="071 畫眉鳥 - 歐陽修(普通話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68609" y="55252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7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6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7249" y="1697703"/>
            <a:ext cx="4387611" cy="3383747"/>
          </a:xfrm>
        </p:spPr>
        <p:txBody>
          <a:bodyPr>
            <a:noAutofit/>
          </a:bodyPr>
          <a:lstStyle/>
          <a:p>
            <a:pPr marL="34290" indent="0" algn="just">
              <a:lnSpc>
                <a:spcPts val="3000"/>
              </a:lnSpc>
              <a:buNone/>
            </a:pPr>
            <a:r>
              <a:rPr lang="zh-CN" altLang="zh-HK" sz="2400" dirty="0">
                <a:solidFill>
                  <a:srgbClr val="990033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在山林中的畫眉鳥，隨意地穿梭於色彩斑斕、高高低低的花樹間，縱情歌唱，聲音婉轉優美，特別悅耳。此時，詩人才明白，關在金籠的畫眉鳥，雖然不愁吃喝，但牠的歌聲，遠不及這生活在山林中自由自在的畫眉的美妙動聽。</a:t>
            </a:r>
            <a:endParaRPr lang="zh-HK" altLang="en-US" sz="2400" dirty="0">
              <a:solidFill>
                <a:srgbClr val="990033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華康布丁體(P)" panose="040B0C00000000000000" pitchFamily="82" charset="-120"/>
                <a:ea typeface="華康布丁體(P)" panose="040B0C00000000000000" pitchFamily="82" charset="-120"/>
              </a:rPr>
              <a:t>畫眉鳥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  <p:pic>
        <p:nvPicPr>
          <p:cNvPr id="8" name="內容版面配置區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88" y="1697704"/>
            <a:ext cx="2021415" cy="4202242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100190" y="5981743"/>
            <a:ext cx="357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高小組   金獎</a:t>
            </a:r>
            <a:endParaRPr lang="en-US" altLang="zh-TW" sz="1200" dirty="0">
              <a:solidFill>
                <a:srgbClr val="7F4F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德信學校   梁柏揚</a:t>
            </a:r>
            <a:endParaRPr lang="zh-HK" altLang="en-US" sz="1200" dirty="0">
              <a:solidFill>
                <a:srgbClr val="7F4F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68934" y="5081450"/>
            <a:ext cx="4231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339933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想一想：</a:t>
            </a:r>
            <a:endParaRPr lang="en-US" altLang="zh-TW" sz="2000" b="1" dirty="0">
              <a:solidFill>
                <a:srgbClr val="339933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zh-TW" altLang="zh-HK" sz="2000" b="1" dirty="0">
                <a:solidFill>
                  <a:srgbClr val="339933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你喜歡聽鳥籠中雀鳥的歌聲，還是在遠足時聽到的蟲鳥唱和聲？為甚麼？</a:t>
            </a:r>
            <a:endParaRPr lang="zh-HK" altLang="en-US" sz="2000" b="1" dirty="0">
              <a:solidFill>
                <a:srgbClr val="339933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7185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627542" y="3266576"/>
            <a:ext cx="7404653" cy="2266406"/>
          </a:xfrm>
        </p:spPr>
        <p:txBody>
          <a:bodyPr>
            <a:noAutofit/>
          </a:bodyPr>
          <a:lstStyle/>
          <a:p>
            <a:pPr marL="34290" indent="0" algn="just">
              <a:lnSpc>
                <a:spcPts val="3400"/>
              </a:lnSpc>
              <a:buNone/>
            </a:pPr>
            <a:r>
              <a:rPr lang="zh-TW" altLang="en-US" sz="32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值得欣賞：</a:t>
            </a:r>
            <a:endParaRPr lang="en-US" altLang="zh-TW" sz="3200" dirty="0">
              <a:solidFill>
                <a:srgbClr val="666699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marL="34290" indent="0" algn="just">
              <a:lnSpc>
                <a:spcPts val="3400"/>
              </a:lnSpc>
              <a:buNone/>
            </a:pPr>
            <a:r>
              <a:rPr lang="zh-TW" altLang="en-US" sz="32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詩歌前兩句刻劃鳥兒在森林中鳴叫，自由婉轉，後兩句就寫鳥兒在籠中失去自由，形成強烈對比。詩歌充份表達詩人多麼喜歡「隨意」、「自在」的生活。</a:t>
            </a:r>
            <a:endParaRPr lang="zh-HK" altLang="en-US" sz="3200" dirty="0">
              <a:solidFill>
                <a:srgbClr val="666699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212" y="1130061"/>
            <a:ext cx="1953479" cy="225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08846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黃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基準</Template>
  <TotalTime>1402</TotalTime>
  <Words>1420</Words>
  <Application>Microsoft Office PowerPoint</Application>
  <PresentationFormat>如螢幕大小 (4:3)</PresentationFormat>
  <Paragraphs>129</Paragraphs>
  <Slides>20</Slides>
  <Notes>0</Notes>
  <HiddenSlides>0</HiddenSlides>
  <MMClips>10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6" baseType="lpstr">
      <vt:lpstr>宋体</vt:lpstr>
      <vt:lpstr>華康中黑體</vt:lpstr>
      <vt:lpstr>華康中圓體</vt:lpstr>
      <vt:lpstr>華康布丁體(P)</vt:lpstr>
      <vt:lpstr>華康正顏楷體W5</vt:lpstr>
      <vt:lpstr>華康行楷體W5(P)</vt:lpstr>
      <vt:lpstr>華康特粗楷體</vt:lpstr>
      <vt:lpstr>華康粗黑體</vt:lpstr>
      <vt:lpstr>華康魏碑體</vt:lpstr>
      <vt:lpstr>華康儷粗黑(P)</vt:lpstr>
      <vt:lpstr>新細明體</vt:lpstr>
      <vt:lpstr>標楷體</vt:lpstr>
      <vt:lpstr>Calibri</vt:lpstr>
      <vt:lpstr>Corbel</vt:lpstr>
      <vt:lpstr>Times New Roman</vt:lpstr>
      <vt:lpstr>基礎</vt:lpstr>
      <vt:lpstr>詩情畫意</vt:lpstr>
      <vt:lpstr>PowerPoint 簡報</vt:lpstr>
      <vt:lpstr>古詩欣賞：詩情畫意</vt:lpstr>
      <vt:lpstr>江雪</vt:lpstr>
      <vt:lpstr>江雪</vt:lpstr>
      <vt:lpstr>PowerPoint 簡報</vt:lpstr>
      <vt:lpstr>畫眉鳥</vt:lpstr>
      <vt:lpstr>畫眉鳥</vt:lpstr>
      <vt:lpstr>PowerPoint 簡報</vt:lpstr>
      <vt:lpstr>望廬山瀑布</vt:lpstr>
      <vt:lpstr>望廬山瀑布</vt:lpstr>
      <vt:lpstr>PowerPoint 簡報</vt:lpstr>
      <vt:lpstr>楓橋夜泊</vt:lpstr>
      <vt:lpstr>楓橋夜泊</vt:lpstr>
      <vt:lpstr>PowerPoint 簡報</vt:lpstr>
      <vt:lpstr>山行</vt:lpstr>
      <vt:lpstr>山行</vt:lpstr>
      <vt:lpstr>PowerPoint 簡報</vt:lpstr>
      <vt:lpstr>我學會了</vt:lpstr>
      <vt:lpstr>古詩欣賞：詩情畫意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詩情畫意</dc:title>
  <dc:creator>CLE</dc:creator>
  <cp:lastModifiedBy>CLE</cp:lastModifiedBy>
  <cp:revision>99</cp:revision>
  <cp:lastPrinted>2020-09-16T08:30:40Z</cp:lastPrinted>
  <dcterms:created xsi:type="dcterms:W3CDTF">2020-06-09T06:06:59Z</dcterms:created>
  <dcterms:modified xsi:type="dcterms:W3CDTF">2020-09-16T08:57:28Z</dcterms:modified>
</cp:coreProperties>
</file>